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</p:sldMasterIdLst>
  <p:notesMasterIdLst>
    <p:notesMasterId r:id="rId17"/>
  </p:notesMasterIdLst>
  <p:sldIdLst>
    <p:sldId id="256" r:id="rId5"/>
    <p:sldId id="259" r:id="rId6"/>
    <p:sldId id="262" r:id="rId7"/>
    <p:sldId id="263" r:id="rId8"/>
    <p:sldId id="265" r:id="rId9"/>
    <p:sldId id="264" r:id="rId10"/>
    <p:sldId id="261" r:id="rId11"/>
    <p:sldId id="267" r:id="rId12"/>
    <p:sldId id="266" r:id="rId13"/>
    <p:sldId id="269" r:id="rId14"/>
    <p:sldId id="268" r:id="rId15"/>
    <p:sldId id="260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7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D74A5-7631-45BA-9CC0-62750C1773E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6CF3E-3F4F-4DE8-8992-07AC4580EA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06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D4CE-BFFF-4645-8038-AB5EAB5EF168}" type="datetime1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СОЗДАВАЯ БЕЗОПАСНОЕ БУДУЩЕЕ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2A5B-FD6A-4609-B465-05CDEE728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19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7CAC-8E70-4793-A018-BDEEF554D1D3}" type="datetime1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СОЗДАВАЯ БЕЗОПАСНОЕ БУДУЩЕЕ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2A5B-FD6A-4609-B465-05CDEE728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3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8E08-D1D6-4F9D-B177-A27DA6D85EB2}" type="datetime1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СОЗДАВАЯ БЕЗОПАСНОЕ БУДУЩЕЕ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2A5B-FD6A-4609-B465-05CDEE728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57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F8BA-A9B6-4C7B-8CD8-4FBA1664ED17}" type="datetime1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СОЗДАВАЯ БЕЗОПАСНОЕ БУДУЩЕЕ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2A5B-FD6A-4609-B465-05CDEE728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58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5546-0676-4199-B3D6-874CEF78AF0A}" type="datetime1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СОЗДАВАЯ БЕЗОПАСНОЕ БУДУЩЕЕ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2A5B-FD6A-4609-B465-05CDEE728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0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34D1-5972-44A4-B022-686D571F56A0}" type="datetime1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СОЗДАВАЯ БЕЗОПАСНОЕ БУДУЩЕЕ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2A5B-FD6A-4609-B465-05CDEE728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7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03AC-A9D9-472C-8306-02BB443E2FEB}" type="datetime1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СОЗДАВАЯ БЕЗОПАСНОЕ БУДУЩЕЕ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2A5B-FD6A-4609-B465-05CDEE728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39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AF6B-73E3-4E83-B8A2-BA42F071D7BC}" type="datetime1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СОЗДАВАЯ БЕЗОПАСНОЕ БУДУЩЕЕ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2A5B-FD6A-4609-B465-05CDEE728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7285-F9D3-4407-8055-B3CC5C62B104}" type="datetime1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СОЗДАВАЯ БЕЗОПАСНОЕ БУДУЩЕЕ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2A5B-FD6A-4609-B465-05CDEE728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09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922B-ECBB-491A-B0EF-D3242EC3C32F}" type="datetime1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СОЗДАВАЯ БЕЗОПАСНОЕ БУДУЩЕЕ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2A5B-FD6A-4609-B465-05CDEE728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31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B2D36-18E2-460C-800D-7D51FB95C890}" type="datetime1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СОЗДАВАЯ БЕЗОПАСНОЕ БУДУЩЕЕ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92A5B-FD6A-4609-B465-05CDEE728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75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7E1B0-46A6-484F-8545-93BF3404953F}" type="datetime1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СОЗДАВАЯ БЕЗОПАСНОЕ БУДУЩЕЕ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92A5B-FD6A-4609-B465-05CDEE728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8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microsoft.com/office/2007/relationships/hdphoto" Target="../media/hdphoto1.wdp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0771"/>
            <a:ext cx="9144000" cy="51172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72" y="2060848"/>
            <a:ext cx="5367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3200" dirty="0">
                <a:solidFill>
                  <a:schemeClr val="bg1"/>
                </a:solidFill>
                <a:latin typeface="Arial" panose="020B0604020202020204" pitchFamily="34" charset="0"/>
              </a:rPr>
              <a:t>Эталонное обеспечение</a:t>
            </a:r>
          </a:p>
          <a:p>
            <a:pPr algn="ctr">
              <a:spcBef>
                <a:spcPct val="0"/>
              </a:spcBef>
            </a:pPr>
            <a:r>
              <a:rPr lang="ru-RU" altLang="ru-RU" sz="3200" dirty="0">
                <a:solidFill>
                  <a:schemeClr val="bg1"/>
                </a:solidFill>
                <a:latin typeface="Arial" panose="020B0604020202020204" pitchFamily="34" charset="0"/>
              </a:rPr>
              <a:t>АО «СНИИП»</a:t>
            </a:r>
          </a:p>
        </p:txBody>
      </p:sp>
      <p:pic>
        <p:nvPicPr>
          <p:cNvPr id="1026" name="Picture 2" descr="C:\Users\uvbueva\Desktop\логотип и брендбук\Обновленный логотип\Логотип_СНИИП_кирилическое начертание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" y="692696"/>
            <a:ext cx="3384376" cy="77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52145" y="2818084"/>
            <a:ext cx="3635846" cy="63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284163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227013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227013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227013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1800" u="sng" dirty="0">
                <a:solidFill>
                  <a:schemeClr val="bg1"/>
                </a:solidFill>
                <a:latin typeface="Arial" panose="020B0604020202020204" pitchFamily="34" charset="0"/>
              </a:rPr>
              <a:t>Журавлев А.В.</a:t>
            </a:r>
            <a:r>
              <a:rPr lang="ru-RU" alt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Чебышов </a:t>
            </a:r>
            <a:r>
              <a:rPr lang="ru-RU" altLang="ru-RU" sz="1800" dirty="0">
                <a:solidFill>
                  <a:schemeClr val="bg1"/>
                </a:solidFill>
                <a:latin typeface="Arial" panose="020B0604020202020204" pitchFamily="34" charset="0"/>
              </a:rPr>
              <a:t>С.Б.</a:t>
            </a:r>
          </a:p>
        </p:txBody>
      </p:sp>
    </p:spTree>
    <p:extLst>
      <p:ext uri="{BB962C8B-B14F-4D97-AF65-F5344CB8AC3E}">
        <p14:creationId xmlns:p14="http://schemas.microsoft.com/office/powerpoint/2010/main" val="34002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0296" y="6237312"/>
            <a:ext cx="2895600" cy="365125"/>
          </a:xfrm>
        </p:spPr>
        <p:txBody>
          <a:bodyPr/>
          <a:lstStyle/>
          <a:p>
            <a:pPr algn="l"/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СОЗДАВАЯ БЕЗОПАСНОЕ БУДУЩЕЕ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FuturaFuturis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584" y="623731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37771" y="6309320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accent1">
                    <a:lumMod val="75000"/>
                  </a:schemeClr>
                </a:solidFill>
                <a:latin typeface="FuturaFuturisLight" pitchFamily="34" charset="0"/>
              </a:rPr>
              <a:t>АО «СНИИП»</a:t>
            </a:r>
            <a:endParaRPr lang="ru-RU" sz="800" dirty="0">
              <a:solidFill>
                <a:schemeClr val="accent1">
                  <a:lumMod val="75000"/>
                </a:schemeClr>
              </a:solidFill>
              <a:latin typeface="FuturaFuturisLight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27584" y="912248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ижний колонтитул 4"/>
          <p:cNvSpPr txBox="1">
            <a:spLocks/>
          </p:cNvSpPr>
          <p:nvPr/>
        </p:nvSpPr>
        <p:spPr>
          <a:xfrm>
            <a:off x="5549461" y="4751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Динамика развития Центра метрологии и испытаний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6576" y="1504786"/>
            <a:ext cx="7817206" cy="46166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проведения научно-исследовательских работ по разработке и внедрению продукции соответствующей современным требованиям в области применения атомной энергии.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Исключение рисков, обусловленных срывом сроков 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поставок продукции </a:t>
            </a:r>
            <a:r>
              <a:rPr lang="ru-R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в том числе и по международным </a:t>
            </a:r>
            <a:r>
              <a:rPr lang="ru-R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проектам).</a:t>
            </a:r>
            <a:endParaRPr lang="ru-RU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Возможности 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метрологических установок и испытательного оборудования АО «СНИИП</a:t>
            </a:r>
            <a:r>
              <a:rPr lang="ru-R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», позволят обеспечить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66738" lvl="1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метрологических испытаний во всем диапазоне </a:t>
            </a:r>
            <a:r>
              <a:rPr lang="ru-R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измерений вновь разработанной и 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выпускаемой продукции;</a:t>
            </a:r>
          </a:p>
          <a:p>
            <a:pPr marL="566738" lvl="1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полный </a:t>
            </a:r>
            <a:r>
              <a:rPr lang="ru-R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цикл испытаний 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выпускаемой </a:t>
            </a:r>
            <a:r>
              <a:rPr lang="ru-R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продукции.</a:t>
            </a:r>
            <a:endParaRPr lang="ru-RU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Расширение существующих мощностей метрологических установок по диапазонам и единицам величин.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Внедренные эталоны, необходимые для разработки новой продукции и подтверждения в полном объеме метрологических и технических характеристик выпускаемой продукции соответствующей современным требованиям в области применения атомной энергии.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Внедрение новых методов испытаний продукции собственного производства.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Расширение действующих областей аккредитации.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применяемых эталонов и испытательного оборудования </a:t>
            </a:r>
            <a:r>
              <a:rPr lang="ru-RU" sz="1400" kern="0" dirty="0">
                <a:latin typeface="Arial" panose="020B0604020202020204" pitchFamily="34" charset="0"/>
                <a:cs typeface="Arial" panose="020B0604020202020204" pitchFamily="34" charset="0"/>
              </a:rPr>
              <a:t>требованиям НРБ 99/2009 «Нормы радиационной безопасности» и ОСПОРБ 99/2010 «Основные санитарные правила обеспечения радиационной безопасности».</a:t>
            </a:r>
          </a:p>
        </p:txBody>
      </p:sp>
      <p:pic>
        <p:nvPicPr>
          <p:cNvPr id="3074" name="Picture 2" descr="C:\Users\uvbueva\Desktop\логотип и брендбук\Обновленный логотип\Логотип_СНИИП_кирилическое начертание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07801"/>
            <a:ext cx="1944215" cy="44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4910" y="896383"/>
            <a:ext cx="7730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ctr" defTabSz="455613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Прогнозируемые результаты развития</a:t>
            </a:r>
          </a:p>
          <a:p>
            <a:pPr indent="355600" algn="ctr" defTabSz="455613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эталонной </a:t>
            </a:r>
            <a:r>
              <a:rPr lang="ru-RU" sz="2000" b="1" i="1" u="sng" dirty="0">
                <a:solidFill>
                  <a:schemeClr val="accent6">
                    <a:lumMod val="50000"/>
                  </a:schemeClr>
                </a:solidFill>
              </a:rPr>
              <a:t>базы АО «СНИИП»</a:t>
            </a:r>
            <a:endParaRPr lang="ru-RU" altLang="en-US" sz="2000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0296" y="6237312"/>
            <a:ext cx="2895600" cy="365125"/>
          </a:xfrm>
        </p:spPr>
        <p:txBody>
          <a:bodyPr/>
          <a:lstStyle/>
          <a:p>
            <a:pPr algn="l"/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СОЗДАВАЯ БЕЗОПАСНОЕ БУДУЩЕЕ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FuturaFuturis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584" y="623731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37771" y="6309320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accent1">
                    <a:lumMod val="75000"/>
                  </a:schemeClr>
                </a:solidFill>
                <a:latin typeface="FuturaFuturisLight" pitchFamily="34" charset="0"/>
              </a:rPr>
              <a:t>АО «СНИИП»</a:t>
            </a:r>
            <a:endParaRPr lang="ru-RU" sz="800" dirty="0">
              <a:solidFill>
                <a:schemeClr val="accent1">
                  <a:lumMod val="75000"/>
                </a:schemeClr>
              </a:solidFill>
              <a:latin typeface="FuturaFuturisLight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27584" y="912248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ижний колонтитул 4"/>
          <p:cNvSpPr txBox="1">
            <a:spLocks/>
          </p:cNvSpPr>
          <p:nvPr/>
        </p:nvSpPr>
        <p:spPr>
          <a:xfrm>
            <a:off x="5549461" y="4751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Динамика развития Центра метрологии и испытаний</a:t>
            </a:r>
          </a:p>
        </p:txBody>
      </p:sp>
      <p:pic>
        <p:nvPicPr>
          <p:cNvPr id="3074" name="Picture 2" descr="C:\Users\uvbueva\Desktop\логотип и брендбук\Обновленный логотип\Логотип_СНИИП_кирилическое начертание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07801"/>
            <a:ext cx="1944215" cy="44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16" y="1019373"/>
            <a:ext cx="7527758" cy="4220626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827584" y="623731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1368152" cy="507584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827584" y="91224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37771" y="6309320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accent1">
                    <a:lumMod val="75000"/>
                  </a:schemeClr>
                </a:solidFill>
                <a:latin typeface="FuturaFuturisLight" pitchFamily="34" charset="0"/>
              </a:rPr>
              <a:t>АО «СНИИП»</a:t>
            </a:r>
            <a:endParaRPr lang="ru-RU" sz="800" dirty="0">
              <a:solidFill>
                <a:schemeClr val="accent1">
                  <a:lumMod val="75000"/>
                </a:schemeClr>
              </a:solidFill>
              <a:latin typeface="FuturaFuturisLight" pitchFamily="34" charset="0"/>
            </a:endParaRPr>
          </a:p>
        </p:txBody>
      </p:sp>
      <p:pic>
        <p:nvPicPr>
          <p:cNvPr id="25" name="Рисунок 24" descr="MaxFrame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450905">
            <a:off x="5433855" y="2245533"/>
            <a:ext cx="772555" cy="76740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356123" y="5189383"/>
            <a:ext cx="1683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Аттестация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методик (методов)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измерений; 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Метрологическая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экспертиза документов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4153" y="5244563"/>
            <a:ext cx="1474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спытания средств измерений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в целях утверждения типа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50287" y="1009326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Выход на международный рынок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47176" y="5220391"/>
            <a:ext cx="1497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Аккредитация </a:t>
            </a:r>
            <a:b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в качестве испытательной лаборатории 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в ФСА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4218" y="4883047"/>
            <a:ext cx="1413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2004 г.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79712" y="4837802"/>
            <a:ext cx="1413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2006 г.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992" y="1212062"/>
            <a:ext cx="4623792" cy="189447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644008" y="4779274"/>
            <a:ext cx="1413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2017 г.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35641" y="4786129"/>
            <a:ext cx="1413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2019г.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04530" y="4773283"/>
            <a:ext cx="1413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2019г.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4008" y="1909562"/>
            <a:ext cx="151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Подготовка к аккредитации в 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DakkS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61206" y="4795947"/>
            <a:ext cx="1413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2011 г.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489125" y="2930050"/>
            <a:ext cx="1556857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Подача заявки на аккредитацию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en-US" sz="1200" b="1" u="sng" dirty="0" smtClean="0">
                <a:solidFill>
                  <a:schemeClr val="accent2">
                    <a:lumMod val="75000"/>
                  </a:schemeClr>
                </a:solidFill>
              </a:rPr>
              <a:t>DakkS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 калибровочной и испытательной лаборатори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й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024" y="1019373"/>
            <a:ext cx="1156213" cy="866018"/>
          </a:xfrm>
          <a:prstGeom prst="rect">
            <a:avLst/>
          </a:prstGeom>
          <a:ln w="19050">
            <a:noFill/>
          </a:ln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4" y="3020173"/>
            <a:ext cx="1886564" cy="926822"/>
          </a:xfrm>
          <a:prstGeom prst="rect">
            <a:avLst/>
          </a:prstGeom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905216" y="5229200"/>
            <a:ext cx="7643901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195736" y="5246405"/>
            <a:ext cx="1160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Поверка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средств измерений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Нижний колонтитул 4"/>
          <p:cNvSpPr txBox="1">
            <a:spLocks/>
          </p:cNvSpPr>
          <p:nvPr/>
        </p:nvSpPr>
        <p:spPr>
          <a:xfrm>
            <a:off x="556992" y="993201"/>
            <a:ext cx="2683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 smtClean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* - Указана дата получения аттестата аккредитации впервые, в хронологическом порядке.</a:t>
            </a:r>
            <a:endParaRPr lang="ru-RU" sz="800" kern="1300" spc="100" dirty="0">
              <a:solidFill>
                <a:schemeClr val="bg1"/>
              </a:solidFill>
              <a:latin typeface="FuturaFuturis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87138" y="5203709"/>
            <a:ext cx="1497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Аккредитация </a:t>
            </a:r>
            <a:b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в качестве испытательной лаборатории в Росатом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5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740296" y="62373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СОЗДАВАЯ БЕЗОПАСНОЕ БУДУЩЕЕ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FuturaFuturis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584" y="623731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27584" y="91224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ижний колонтитул 4"/>
          <p:cNvSpPr txBox="1">
            <a:spLocks/>
          </p:cNvSpPr>
          <p:nvPr/>
        </p:nvSpPr>
        <p:spPr>
          <a:xfrm>
            <a:off x="5549461" y="4751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ru-RU" sz="1050" dirty="0">
                <a:solidFill>
                  <a:srgbClr val="0070C0"/>
                </a:solidFill>
                <a:latin typeface="Arial" panose="020B0604020202020204" pitchFamily="34" charset="0"/>
              </a:rPr>
              <a:t>АО «СНИИП»</a:t>
            </a:r>
            <a:br>
              <a:rPr lang="ru-RU" altLang="ru-RU" sz="1050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altLang="ru-RU" sz="1050" dirty="0">
                <a:solidFill>
                  <a:srgbClr val="0070C0"/>
                </a:solidFill>
                <a:latin typeface="Arial" panose="020B0604020202020204" pitchFamily="34" charset="0"/>
              </a:rPr>
              <a:t>Центр метрологии и испытаний</a:t>
            </a:r>
            <a:endParaRPr lang="ru-RU" sz="1050" dirty="0">
              <a:solidFill>
                <a:srgbClr val="0070C0"/>
              </a:solidFill>
              <a:latin typeface="FuturaFuturi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37771" y="6309320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accent1">
                    <a:lumMod val="75000"/>
                  </a:schemeClr>
                </a:solidFill>
                <a:latin typeface="FuturaFuturisLight" pitchFamily="34" charset="0"/>
              </a:rPr>
              <a:t>АО «СНИИП»</a:t>
            </a:r>
            <a:endParaRPr lang="ru-RU" sz="800" dirty="0">
              <a:solidFill>
                <a:schemeClr val="accent1">
                  <a:lumMod val="75000"/>
                </a:schemeClr>
              </a:solidFill>
              <a:latin typeface="FuturaFuturisLight" pitchFamily="34" charset="0"/>
            </a:endParaRPr>
          </a:p>
        </p:txBody>
      </p:sp>
      <p:pic>
        <p:nvPicPr>
          <p:cNvPr id="4098" name="Picture 2" descr="C:\Users\uvbueva\Desktop\логотип и брендбук\Обновленный логотип\Логотип_СНИИП_кирилическое начертание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87" y="307849"/>
            <a:ext cx="1944013" cy="44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317688" y="2204864"/>
            <a:ext cx="448656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5" tIns="40073" rIns="80145" bIns="40073">
            <a:spAutoFit/>
          </a:bodyPr>
          <a:lstStyle>
            <a:lvl1pPr defTabSz="455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15289"/>
                </a:solidFill>
                <a:latin typeface="Arial" panose="020B0604020202020204" pitchFamily="34" charset="0"/>
              </a:rPr>
              <a:t>Благодарю за внимание!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283968" y="4149080"/>
            <a:ext cx="416109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5" rIns="91428" bIns="45715"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284163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227013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227013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227013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7013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Журавлев А.В.</a:t>
            </a:r>
          </a:p>
          <a:p>
            <a:pPr eaLnBrk="1" hangingPunct="1">
              <a:buFontTx/>
              <a:buNone/>
            </a:pPr>
            <a:r>
              <a:rPr lang="ru-RU" altLang="en-US" sz="1400" dirty="0" smtClean="0">
                <a:solidFill>
                  <a:schemeClr val="tx2"/>
                </a:solidFill>
                <a:latin typeface="Arial" panose="020B0604020202020204" pitchFamily="34" charset="0"/>
              </a:rPr>
              <a:t>Главный метролог – начальник</a:t>
            </a:r>
          </a:p>
          <a:p>
            <a:pPr eaLnBrk="1" hangingPunct="1">
              <a:buFontTx/>
              <a:buNone/>
            </a:pPr>
            <a:r>
              <a:rPr lang="ru-RU" altLang="en-US" sz="1400" dirty="0" smtClean="0">
                <a:solidFill>
                  <a:schemeClr val="tx2"/>
                </a:solidFill>
                <a:latin typeface="Arial" panose="020B0604020202020204" pitchFamily="34" charset="0"/>
              </a:rPr>
              <a:t>Центра </a:t>
            </a:r>
            <a:r>
              <a:rPr lang="ru-RU" altLang="en-US" sz="1400" dirty="0">
                <a:solidFill>
                  <a:schemeClr val="tx2"/>
                </a:solidFill>
                <a:latin typeface="Arial" panose="020B0604020202020204" pitchFamily="34" charset="0"/>
              </a:rPr>
              <a:t>метрологии и испытаний АО «СНИИП»</a:t>
            </a:r>
          </a:p>
        </p:txBody>
      </p:sp>
    </p:spTree>
    <p:extLst>
      <p:ext uri="{BB962C8B-B14F-4D97-AF65-F5344CB8AC3E}">
        <p14:creationId xmlns:p14="http://schemas.microsoft.com/office/powerpoint/2010/main" val="32790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0296" y="6237312"/>
            <a:ext cx="2895600" cy="365125"/>
          </a:xfrm>
        </p:spPr>
        <p:txBody>
          <a:bodyPr/>
          <a:lstStyle/>
          <a:p>
            <a:pPr algn="l"/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СОЗДАВАЯ БЕЗОПАСНОЕ БУДУЩЕЕ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FuturaFuturis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584" y="623731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37771" y="6309320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accent1">
                    <a:lumMod val="75000"/>
                  </a:schemeClr>
                </a:solidFill>
                <a:latin typeface="FuturaFuturisLight" pitchFamily="34" charset="0"/>
              </a:rPr>
              <a:t>АО «СНИИП»</a:t>
            </a:r>
            <a:endParaRPr lang="ru-RU" sz="800" dirty="0">
              <a:solidFill>
                <a:schemeClr val="accent1">
                  <a:lumMod val="75000"/>
                </a:schemeClr>
              </a:solidFill>
              <a:latin typeface="FuturaFuturisLight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27584" y="912248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ижний колонтитул 4"/>
          <p:cNvSpPr txBox="1">
            <a:spLocks/>
          </p:cNvSpPr>
          <p:nvPr/>
        </p:nvSpPr>
        <p:spPr>
          <a:xfrm>
            <a:off x="5549461" y="4751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ru-RU" sz="1050" dirty="0">
                <a:solidFill>
                  <a:srgbClr val="0070C0"/>
                </a:solidFill>
                <a:latin typeface="Arial" panose="020B0604020202020204" pitchFamily="34" charset="0"/>
              </a:rPr>
              <a:t>АО «СНИИП»</a:t>
            </a:r>
            <a:br>
              <a:rPr lang="ru-RU" altLang="ru-RU" sz="1050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altLang="ru-RU" sz="1050" dirty="0">
                <a:solidFill>
                  <a:srgbClr val="0070C0"/>
                </a:solidFill>
                <a:latin typeface="Arial" panose="020B0604020202020204" pitchFamily="34" charset="0"/>
              </a:rPr>
              <a:t>Центр метрологии и испытаний</a:t>
            </a:r>
            <a:endParaRPr lang="ru-RU" sz="1050" dirty="0">
              <a:solidFill>
                <a:srgbClr val="0070C0"/>
              </a:solidFill>
              <a:latin typeface="FuturaFuturis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296" y="1068968"/>
            <a:ext cx="7576120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alt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	АО 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«СНИИП» (Акционерное общество «Специализированный научно-исследовательский институт приборостроения») является одной из ведущих научных организаций в области ядерного приборостроения, которая решает задачи повышения ядерной и радиационной безопасности ядерных установок и радиационно-опасных объектов, обеспечения радиационной безопасности населения страны и сохранения экологии окружающей среды. </a:t>
            </a:r>
          </a:p>
          <a:p>
            <a:pPr algn="just">
              <a:lnSpc>
                <a:spcPct val="125000"/>
              </a:lnSpc>
            </a:pPr>
            <a:r>
              <a:rPr lang="ru-RU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	Центр </a:t>
            </a:r>
            <a:r>
              <a:rPr lang="ru-RU" altLang="en-US" dirty="0">
                <a:solidFill>
                  <a:schemeClr val="tx2"/>
                </a:solidFill>
                <a:latin typeface="Arial" panose="020B0604020202020204" pitchFamily="34" charset="0"/>
              </a:rPr>
              <a:t>метрологии и </a:t>
            </a:r>
            <a:r>
              <a:rPr lang="ru-RU" altLang="en-US" dirty="0" smtClean="0">
                <a:solidFill>
                  <a:schemeClr val="tx2"/>
                </a:solidFill>
                <a:latin typeface="Arial" panose="020B0604020202020204" pitchFamily="34" charset="0"/>
              </a:rPr>
              <a:t>испытаний (ЦМИ) </a:t>
            </a:r>
            <a:r>
              <a:rPr lang="ru-RU" altLang="en-US" dirty="0">
                <a:solidFill>
                  <a:schemeClr val="tx2"/>
                </a:solidFill>
                <a:latin typeface="Arial" panose="020B0604020202020204" pitchFamily="34" charset="0"/>
              </a:rPr>
              <a:t>является структурным подразделением АО «СНИИП» и включает в себя метрологическое и испытательное оборудование, высококвалифицированный персонал и документально подтвержденные возможности </a:t>
            </a:r>
            <a:r>
              <a:rPr lang="ru-RU" altLang="ru-RU" dirty="0">
                <a:solidFill>
                  <a:schemeClr val="tx2"/>
                </a:solidFill>
                <a:latin typeface="Arial" panose="020B0604020202020204" pitchFamily="34" charset="0"/>
              </a:rPr>
              <a:t>выполнять работы и/или оказывать услуги в области обеспечения единства измерений и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оценке соответствия продукции в области использования атомной энергии.</a:t>
            </a:r>
            <a:endParaRPr lang="ru-RU" altLang="en-US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3074" name="Picture 2" descr="C:\Users\uvbueva\Desktop\логотип и брендбук\Обновленный логотип\Логотип_СНИИП_кирилическое начертание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07801"/>
            <a:ext cx="1944215" cy="44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5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0296" y="6237312"/>
            <a:ext cx="2895600" cy="365125"/>
          </a:xfrm>
        </p:spPr>
        <p:txBody>
          <a:bodyPr/>
          <a:lstStyle/>
          <a:p>
            <a:pPr algn="l"/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СОЗДАВАЯ БЕЗОПАСНОЕ БУДУЩЕЕ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FuturaFuturis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584" y="623731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37771" y="6309320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accent1">
                    <a:lumMod val="75000"/>
                  </a:schemeClr>
                </a:solidFill>
                <a:latin typeface="FuturaFuturisLight" pitchFamily="34" charset="0"/>
              </a:rPr>
              <a:t>АО «СНИИП»</a:t>
            </a:r>
            <a:endParaRPr lang="ru-RU" sz="800" dirty="0">
              <a:solidFill>
                <a:schemeClr val="accent1">
                  <a:lumMod val="75000"/>
                </a:schemeClr>
              </a:solidFill>
              <a:latin typeface="FuturaFuturisLight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27584" y="912248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ижний колонтитул 4"/>
          <p:cNvSpPr txBox="1">
            <a:spLocks/>
          </p:cNvSpPr>
          <p:nvPr/>
        </p:nvSpPr>
        <p:spPr>
          <a:xfrm>
            <a:off x="5549461" y="4751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ru-RU" sz="1050" dirty="0">
                <a:solidFill>
                  <a:srgbClr val="0070C0"/>
                </a:solidFill>
                <a:latin typeface="Arial" panose="020B0604020202020204" pitchFamily="34" charset="0"/>
              </a:rPr>
              <a:t>Структура Центра метрологии и испытаний</a:t>
            </a:r>
            <a:br>
              <a:rPr lang="ru-RU" altLang="ru-RU" sz="1050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altLang="ru-RU" sz="1050" dirty="0">
                <a:solidFill>
                  <a:srgbClr val="0070C0"/>
                </a:solidFill>
                <a:latin typeface="Arial" panose="020B0604020202020204" pitchFamily="34" charset="0"/>
              </a:rPr>
              <a:t>АО «СНИИП»</a:t>
            </a:r>
            <a:endParaRPr lang="ru-RU" sz="1050" dirty="0">
              <a:solidFill>
                <a:srgbClr val="0070C0"/>
              </a:solidFill>
              <a:latin typeface="FuturaFuturis" pitchFamily="34" charset="0"/>
            </a:endParaRPr>
          </a:p>
        </p:txBody>
      </p:sp>
      <p:pic>
        <p:nvPicPr>
          <p:cNvPr id="3074" name="Picture 2" descr="C:\Users\uvbueva\Desktop\логотип и брендбук\Обновленный логотип\Логотип_СНИИП_кирилическое начертание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07801"/>
            <a:ext cx="1944215" cy="44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5FF3EFE-03C4-4138-AAE1-529BA8538DE7}"/>
              </a:ext>
            </a:extLst>
          </p:cNvPr>
          <p:cNvSpPr txBox="1"/>
          <p:nvPr/>
        </p:nvSpPr>
        <p:spPr>
          <a:xfrm>
            <a:off x="539750" y="1196975"/>
            <a:ext cx="8064500" cy="492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altLang="ru-RU" sz="2600" b="1">
                <a:solidFill>
                  <a:srgbClr val="984807"/>
                </a:solidFill>
                <a:cs typeface="Arial" panose="020B0604020202020204" pitchFamily="34" charset="0"/>
              </a:rPr>
              <a:t>Центр метрологии и испытаний (ЦМИ) АО «СНИИП»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8DC6C5-1EAD-4873-848C-DEE0EFF2E5C3}"/>
              </a:ext>
            </a:extLst>
          </p:cNvPr>
          <p:cNvSpPr txBox="1"/>
          <p:nvPr/>
        </p:nvSpPr>
        <p:spPr>
          <a:xfrm>
            <a:off x="539750" y="2141538"/>
            <a:ext cx="1944017" cy="892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600" b="1" dirty="0">
                <a:solidFill>
                  <a:srgbClr val="984807"/>
                </a:solidFill>
                <a:cs typeface="Arial" panose="020B0604020202020204" pitchFamily="34" charset="0"/>
              </a:rPr>
              <a:t>Отдел метрологии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63DA592-4698-4701-BD23-E2D6608E03AE}"/>
              </a:ext>
            </a:extLst>
          </p:cNvPr>
          <p:cNvSpPr txBox="1"/>
          <p:nvPr/>
        </p:nvSpPr>
        <p:spPr>
          <a:xfrm>
            <a:off x="3787774" y="2141538"/>
            <a:ext cx="2181225" cy="8925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600" b="1" dirty="0">
                <a:solidFill>
                  <a:srgbClr val="984807"/>
                </a:solidFill>
                <a:cs typeface="Arial" panose="020B0604020202020204" pitchFamily="34" charset="0"/>
              </a:rPr>
              <a:t>Отдел испытаний</a:t>
            </a:r>
          </a:p>
        </p:txBody>
      </p:sp>
      <p:sp>
        <p:nvSpPr>
          <p:cNvPr id="14" name="Стрелка вниз 9">
            <a:extLst>
              <a:ext uri="{FF2B5EF4-FFF2-40B4-BE49-F238E27FC236}">
                <a16:creationId xmlns:a16="http://schemas.microsoft.com/office/drawing/2014/main" xmlns="" id="{6187E3BE-412F-4633-87CA-F87F5ED21190}"/>
              </a:ext>
            </a:extLst>
          </p:cNvPr>
          <p:cNvSpPr/>
          <p:nvPr/>
        </p:nvSpPr>
        <p:spPr>
          <a:xfrm>
            <a:off x="1296083" y="1726050"/>
            <a:ext cx="287338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22">
            <a:extLst>
              <a:ext uri="{FF2B5EF4-FFF2-40B4-BE49-F238E27FC236}">
                <a16:creationId xmlns:a16="http://schemas.microsoft.com/office/drawing/2014/main" xmlns="" id="{9A81471E-6DC8-49C9-A345-E3B7C891CEE3}"/>
              </a:ext>
            </a:extLst>
          </p:cNvPr>
          <p:cNvSpPr/>
          <p:nvPr/>
        </p:nvSpPr>
        <p:spPr>
          <a:xfrm>
            <a:off x="7359650" y="1736725"/>
            <a:ext cx="287338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DC89964-CA1A-4CDA-82F6-06FADEB31116}"/>
              </a:ext>
            </a:extLst>
          </p:cNvPr>
          <p:cNvSpPr/>
          <p:nvPr/>
        </p:nvSpPr>
        <p:spPr>
          <a:xfrm>
            <a:off x="373063" y="5289712"/>
            <a:ext cx="8569325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Предоставление Заказчику высококачественного пакета комплексных услуг в области обеспечения единства измерений ионизирующих излучений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и оценке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соответствия продукции в области использования атомной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энергии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37D752F-51D9-462E-A4FE-E3F7D4054175}"/>
              </a:ext>
            </a:extLst>
          </p:cNvPr>
          <p:cNvSpPr txBox="1"/>
          <p:nvPr/>
        </p:nvSpPr>
        <p:spPr>
          <a:xfrm>
            <a:off x="373063" y="3506788"/>
            <a:ext cx="263841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Поверка/Калибровка средств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измерений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DE7F5F4-D85B-4CD5-9BC5-23C7D156A548}"/>
              </a:ext>
            </a:extLst>
          </p:cNvPr>
          <p:cNvSpPr txBox="1"/>
          <p:nvPr/>
        </p:nvSpPr>
        <p:spPr>
          <a:xfrm>
            <a:off x="3560763" y="3485356"/>
            <a:ext cx="2739429" cy="369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Испытания продукции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64B1AA3-F508-4F1B-862C-2582AAF6CD1B}"/>
              </a:ext>
            </a:extLst>
          </p:cNvPr>
          <p:cNvSpPr txBox="1"/>
          <p:nvPr/>
        </p:nvSpPr>
        <p:spPr>
          <a:xfrm>
            <a:off x="6356350" y="2127250"/>
            <a:ext cx="2232025" cy="923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984807"/>
                </a:solidFill>
                <a:cs typeface="Arial" panose="020B0604020202020204" pitchFamily="34" charset="0"/>
              </a:rPr>
              <a:t>Бюро испытаний СИ в целях утверждения типа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0ED2CC5-12DC-4A1E-83A8-FEBCECB75678}"/>
              </a:ext>
            </a:extLst>
          </p:cNvPr>
          <p:cNvSpPr txBox="1"/>
          <p:nvPr/>
        </p:nvSpPr>
        <p:spPr>
          <a:xfrm>
            <a:off x="6673058" y="3487738"/>
            <a:ext cx="1643358" cy="923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Утверждение типа средств измерений</a:t>
            </a:r>
          </a:p>
        </p:txBody>
      </p:sp>
      <p:sp>
        <p:nvSpPr>
          <p:cNvPr id="23" name="Стрелка вниз 9">
            <a:extLst>
              <a:ext uri="{FF2B5EF4-FFF2-40B4-BE49-F238E27FC236}">
                <a16:creationId xmlns:a16="http://schemas.microsoft.com/office/drawing/2014/main" xmlns="" id="{7B243829-1B7C-4272-89E6-DAAE536BF0B1}"/>
              </a:ext>
            </a:extLst>
          </p:cNvPr>
          <p:cNvSpPr/>
          <p:nvPr/>
        </p:nvSpPr>
        <p:spPr>
          <a:xfrm>
            <a:off x="4657725" y="1747650"/>
            <a:ext cx="288925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низ 9">
            <a:extLst>
              <a:ext uri="{FF2B5EF4-FFF2-40B4-BE49-F238E27FC236}">
                <a16:creationId xmlns:a16="http://schemas.microsoft.com/office/drawing/2014/main" xmlns="" id="{A80FAB8C-C37B-40B6-9298-1C09085402CE}"/>
              </a:ext>
            </a:extLst>
          </p:cNvPr>
          <p:cNvSpPr/>
          <p:nvPr/>
        </p:nvSpPr>
        <p:spPr>
          <a:xfrm>
            <a:off x="7327900" y="3121025"/>
            <a:ext cx="287338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низ 9">
            <a:extLst>
              <a:ext uri="{FF2B5EF4-FFF2-40B4-BE49-F238E27FC236}">
                <a16:creationId xmlns:a16="http://schemas.microsoft.com/office/drawing/2014/main" xmlns="" id="{609F9ED9-F8F6-4ADF-832F-AD4B4D912AE0}"/>
              </a:ext>
            </a:extLst>
          </p:cNvPr>
          <p:cNvSpPr/>
          <p:nvPr/>
        </p:nvSpPr>
        <p:spPr>
          <a:xfrm>
            <a:off x="4716463" y="3095814"/>
            <a:ext cx="288925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низ 9">
            <a:extLst>
              <a:ext uri="{FF2B5EF4-FFF2-40B4-BE49-F238E27FC236}">
                <a16:creationId xmlns:a16="http://schemas.microsoft.com/office/drawing/2014/main" xmlns="" id="{09137495-08C0-48FC-8BE2-F352DABE7930}"/>
              </a:ext>
            </a:extLst>
          </p:cNvPr>
          <p:cNvSpPr/>
          <p:nvPr/>
        </p:nvSpPr>
        <p:spPr>
          <a:xfrm>
            <a:off x="1321637" y="3081338"/>
            <a:ext cx="287338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низ 9">
            <a:extLst>
              <a:ext uri="{FF2B5EF4-FFF2-40B4-BE49-F238E27FC236}">
                <a16:creationId xmlns:a16="http://schemas.microsoft.com/office/drawing/2014/main" xmlns="" id="{09137495-08C0-48FC-8BE2-F352DABE7930}"/>
              </a:ext>
            </a:extLst>
          </p:cNvPr>
          <p:cNvSpPr/>
          <p:nvPr/>
        </p:nvSpPr>
        <p:spPr>
          <a:xfrm>
            <a:off x="3174202" y="1786314"/>
            <a:ext cx="223841" cy="22733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37D752F-51D9-462E-A4FE-E3F7D4054175}"/>
              </a:ext>
            </a:extLst>
          </p:cNvPr>
          <p:cNvSpPr txBox="1"/>
          <p:nvPr/>
        </p:nvSpPr>
        <p:spPr>
          <a:xfrm>
            <a:off x="3144386" y="4130397"/>
            <a:ext cx="3384376" cy="10002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Метрологическая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экспертиза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технической документации.</a:t>
            </a:r>
          </a:p>
          <a:p>
            <a:pPr algn="ctr">
              <a:spcBef>
                <a:spcPts val="6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Аттестация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измерений.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14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0296" y="6237312"/>
            <a:ext cx="2895600" cy="365125"/>
          </a:xfrm>
        </p:spPr>
        <p:txBody>
          <a:bodyPr/>
          <a:lstStyle/>
          <a:p>
            <a:pPr algn="l"/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СОЗДАВАЯ БЕЗОПАСНОЕ БУДУЩЕЕ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FuturaFuturis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584" y="623731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37771" y="6309320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accent1">
                    <a:lumMod val="75000"/>
                  </a:schemeClr>
                </a:solidFill>
                <a:latin typeface="FuturaFuturisLight" pitchFamily="34" charset="0"/>
              </a:rPr>
              <a:t>АО «СНИИП»</a:t>
            </a:r>
            <a:endParaRPr lang="ru-RU" sz="800" dirty="0">
              <a:solidFill>
                <a:schemeClr val="accent1">
                  <a:lumMod val="75000"/>
                </a:schemeClr>
              </a:solidFill>
              <a:latin typeface="FuturaFuturisLight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27584" y="912248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ижний колонтитул 4"/>
          <p:cNvSpPr txBox="1">
            <a:spLocks/>
          </p:cNvSpPr>
          <p:nvPr/>
        </p:nvSpPr>
        <p:spPr>
          <a:xfrm>
            <a:off x="5549461" y="4751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ru-RU" sz="1050" dirty="0">
                <a:solidFill>
                  <a:srgbClr val="0070C0"/>
                </a:solidFill>
                <a:latin typeface="Arial" panose="020B0604020202020204" pitchFamily="34" charset="0"/>
              </a:rPr>
              <a:t>Центр метрологии и испытаний</a:t>
            </a:r>
            <a:br>
              <a:rPr lang="ru-RU" altLang="ru-RU" sz="1050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altLang="ru-RU" sz="1050" dirty="0">
                <a:solidFill>
                  <a:srgbClr val="0070C0"/>
                </a:solidFill>
                <a:latin typeface="Arial" panose="020B0604020202020204" pitchFamily="34" charset="0"/>
              </a:rPr>
              <a:t>Аттестаты</a:t>
            </a:r>
            <a:endParaRPr lang="ru-RU" sz="1050" dirty="0">
              <a:solidFill>
                <a:srgbClr val="0070C0"/>
              </a:solidFill>
              <a:latin typeface="FuturaFuturis" pitchFamily="34" charset="0"/>
            </a:endParaRPr>
          </a:p>
        </p:txBody>
      </p:sp>
      <p:pic>
        <p:nvPicPr>
          <p:cNvPr id="3074" name="Picture 2" descr="C:\Users\uvbueva\Desktop\логотип и брендбук\Обновленный логотип\Логотип_СНИИП_кирилическое начертание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07801"/>
            <a:ext cx="1944215" cy="44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2" y="1002459"/>
            <a:ext cx="3544888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73482"/>
            <a:ext cx="3483992" cy="244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489" y="3108044"/>
            <a:ext cx="35226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170" y="1814674"/>
            <a:ext cx="35321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9900" y="3538485"/>
            <a:ext cx="3639477" cy="235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5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0296" y="6237312"/>
            <a:ext cx="2895600" cy="365125"/>
          </a:xfrm>
        </p:spPr>
        <p:txBody>
          <a:bodyPr/>
          <a:lstStyle/>
          <a:p>
            <a:pPr algn="l"/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СОЗДАВАЯ БЕЗОПАСНОЕ БУДУЩЕЕ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FuturaFuturis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584" y="623731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37771" y="6309320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accent1">
                    <a:lumMod val="75000"/>
                  </a:schemeClr>
                </a:solidFill>
                <a:latin typeface="FuturaFuturisLight" pitchFamily="34" charset="0"/>
              </a:rPr>
              <a:t>АО «СНИИП»</a:t>
            </a:r>
            <a:endParaRPr lang="ru-RU" sz="800" dirty="0">
              <a:solidFill>
                <a:schemeClr val="accent1">
                  <a:lumMod val="75000"/>
                </a:schemeClr>
              </a:solidFill>
              <a:latin typeface="FuturaFuturisLight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27584" y="912248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ижний колонтитул 4"/>
          <p:cNvSpPr txBox="1">
            <a:spLocks/>
          </p:cNvSpPr>
          <p:nvPr/>
        </p:nvSpPr>
        <p:spPr>
          <a:xfrm>
            <a:off x="5549461" y="4751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ru-RU" sz="1050" dirty="0">
                <a:solidFill>
                  <a:srgbClr val="0070C0"/>
                </a:solidFill>
                <a:latin typeface="Arial" panose="020B0604020202020204" pitchFamily="34" charset="0"/>
              </a:rPr>
              <a:t>Отдел испытаний ЦМИ</a:t>
            </a:r>
            <a:endParaRPr lang="ru-RU" sz="1050" dirty="0">
              <a:solidFill>
                <a:srgbClr val="0070C0"/>
              </a:solidFill>
              <a:latin typeface="FuturaFuturis" pitchFamily="34" charset="0"/>
            </a:endParaRPr>
          </a:p>
        </p:txBody>
      </p:sp>
      <p:pic>
        <p:nvPicPr>
          <p:cNvPr id="3074" name="Picture 2" descr="C:\Users\uvbueva\Desktop\логотип и брендбук\Обновленный логотип\Логотип_СНИИП_кирилическое начертание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07801"/>
            <a:ext cx="1944215" cy="44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2DD7BB4-F05C-49B8-9816-50C32949709E}"/>
              </a:ext>
            </a:extLst>
          </p:cNvPr>
          <p:cNvSpPr/>
          <p:nvPr/>
        </p:nvSpPr>
        <p:spPr>
          <a:xfrm>
            <a:off x="251537" y="1308125"/>
            <a:ext cx="6254750" cy="49244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</a:rPr>
              <a:t>Включает в себя 20 единиц испытательного оборудования и позволяет проводить испытания:</a:t>
            </a:r>
          </a:p>
          <a:p>
            <a:pPr indent="457200" algn="just">
              <a:defRPr/>
            </a:pPr>
            <a:endParaRPr lang="ru-RU" sz="13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ru-RU" sz="1300" i="1" dirty="0">
                <a:solidFill>
                  <a:schemeClr val="tx2">
                    <a:lumMod val="75000"/>
                  </a:schemeClr>
                </a:solidFill>
              </a:rPr>
              <a:t>Отсутствие/наличие резонансных (критических) частот конструкции;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1300" i="1" dirty="0">
                <a:solidFill>
                  <a:schemeClr val="tx2">
                    <a:lumMod val="75000"/>
                  </a:schemeClr>
                </a:solidFill>
              </a:rPr>
              <a:t>Устойчивость при воздействии синусоидальной или случайной широкополосной вибрации;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1300" i="1" dirty="0">
                <a:solidFill>
                  <a:schemeClr val="tx2">
                    <a:lumMod val="75000"/>
                  </a:schemeClr>
                </a:solidFill>
              </a:rPr>
              <a:t>Испытания на ударную прочность;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1300" i="1" dirty="0">
                <a:solidFill>
                  <a:schemeClr val="tx2">
                    <a:lumMod val="75000"/>
                  </a:schemeClr>
                </a:solidFill>
              </a:rPr>
              <a:t>Испытания на прочность и устойчивость к механическим ударам однократного и многократного действия;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1300" i="1" dirty="0">
                <a:solidFill>
                  <a:schemeClr val="tx2">
                    <a:lumMod val="75000"/>
                  </a:schemeClr>
                </a:solidFill>
              </a:rPr>
              <a:t>Испытания на сейсмоустойчивость аппаратуры;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1300" i="1" dirty="0">
                <a:solidFill>
                  <a:schemeClr val="tx2">
                    <a:lumMod val="75000"/>
                  </a:schemeClr>
                </a:solidFill>
              </a:rPr>
              <a:t>Испытание на воздействие значения температуры среды;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1300" i="1" dirty="0">
                <a:solidFill>
                  <a:schemeClr val="tx2">
                    <a:lumMod val="75000"/>
                  </a:schemeClr>
                </a:solidFill>
              </a:rPr>
              <a:t>Испытания на воздействие влажности воздуха;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1300" i="1" dirty="0">
                <a:solidFill>
                  <a:schemeClr val="tx2">
                    <a:lumMod val="75000"/>
                  </a:schemeClr>
                </a:solidFill>
              </a:rPr>
              <a:t>Испытания на воздействие пониженного/повышенного атмосферного давления;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1300" i="1" dirty="0">
                <a:solidFill>
                  <a:schemeClr val="tx2">
                    <a:lumMod val="75000"/>
                  </a:schemeClr>
                </a:solidFill>
              </a:rPr>
              <a:t>Испытания на стойкость при воздействии соляного тумана;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1300" i="1" dirty="0">
                <a:solidFill>
                  <a:schemeClr val="tx2">
                    <a:lumMod val="75000"/>
                  </a:schemeClr>
                </a:solidFill>
              </a:rPr>
              <a:t>Испытание на стойкость, прочность и устойчивость при воздействие атмосферных осадков;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1300" i="1" dirty="0">
                <a:solidFill>
                  <a:schemeClr val="tx2">
                    <a:lumMod val="75000"/>
                  </a:schemeClr>
                </a:solidFill>
              </a:rPr>
              <a:t>Испытания на прочность при воздействии транспортной вибрации и кренинга;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1300" i="1" dirty="0">
                <a:solidFill>
                  <a:schemeClr val="tx2">
                    <a:lumMod val="75000"/>
                  </a:schemeClr>
                </a:solidFill>
              </a:rPr>
              <a:t>Методы оценки соответствия по стойкости к воздействию ионизирующего излучения и электромагнитных полей;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1300" i="1" dirty="0">
                <a:solidFill>
                  <a:schemeClr val="tx2">
                    <a:lumMod val="75000"/>
                  </a:schemeClr>
                </a:solidFill>
              </a:rPr>
              <a:t>Испытания на электрическую прочность и сопротивление изоляции;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1300" i="1" dirty="0">
                <a:solidFill>
                  <a:schemeClr val="tx2">
                    <a:lumMod val="75000"/>
                  </a:schemeClr>
                </a:solidFill>
              </a:rPr>
              <a:t>Испытания на работоспособность при изменении напряжения питания;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1300" i="1" dirty="0">
                <a:solidFill>
                  <a:schemeClr val="tx2">
                    <a:lumMod val="75000"/>
                  </a:schemeClr>
                </a:solidFill>
              </a:rPr>
              <a:t>Испытания аппаратуры на герметичность.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2E793CC-222E-4B8A-A523-DCDAC1460A76}"/>
              </a:ext>
            </a:extLst>
          </p:cNvPr>
          <p:cNvSpPr/>
          <p:nvPr/>
        </p:nvSpPr>
        <p:spPr>
          <a:xfrm>
            <a:off x="523875" y="842963"/>
            <a:ext cx="80962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Отдел испытаний ЦМИ АО «СНИИП»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020D688-8FD1-4D5E-9A6A-58FC583B1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816" y="4481052"/>
            <a:ext cx="2239693" cy="1491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20" name="Содержимое 3" descr="bHskxLn4uDQ.jpg">
            <a:extLst>
              <a:ext uri="{FF2B5EF4-FFF2-40B4-BE49-F238E27FC236}">
                <a16:creationId xmlns:a16="http://schemas.microsoft.com/office/drawing/2014/main" xmlns="" id="{74EDEC1A-9981-4755-AD0C-867D032181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111505">
            <a:off x="6758973" y="2537619"/>
            <a:ext cx="1893653" cy="16209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70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0296" y="6237312"/>
            <a:ext cx="2895600" cy="365125"/>
          </a:xfrm>
        </p:spPr>
        <p:txBody>
          <a:bodyPr/>
          <a:lstStyle/>
          <a:p>
            <a:pPr algn="l"/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СОЗДАВАЯ БЕЗОПАСНОЕ БУДУЩЕЕ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FuturaFuturis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584" y="623731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37771" y="6309320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accent1">
                    <a:lumMod val="75000"/>
                  </a:schemeClr>
                </a:solidFill>
                <a:latin typeface="FuturaFuturisLight" pitchFamily="34" charset="0"/>
              </a:rPr>
              <a:t>АО «СНИИП»</a:t>
            </a:r>
            <a:endParaRPr lang="ru-RU" sz="800" dirty="0">
              <a:solidFill>
                <a:schemeClr val="accent1">
                  <a:lumMod val="75000"/>
                </a:schemeClr>
              </a:solidFill>
              <a:latin typeface="FuturaFuturisLight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27584" y="912248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ижний колонтитул 4"/>
          <p:cNvSpPr txBox="1">
            <a:spLocks/>
          </p:cNvSpPr>
          <p:nvPr/>
        </p:nvSpPr>
        <p:spPr>
          <a:xfrm>
            <a:off x="5549461" y="4751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en-US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метрологии ЦМИ</a:t>
            </a:r>
            <a:endParaRPr lang="ru-RU" sz="1050" dirty="0">
              <a:solidFill>
                <a:srgbClr val="0070C0"/>
              </a:solidFill>
              <a:latin typeface="FuturaFuturis" pitchFamily="34" charset="0"/>
            </a:endParaRPr>
          </a:p>
        </p:txBody>
      </p:sp>
      <p:pic>
        <p:nvPicPr>
          <p:cNvPr id="3074" name="Picture 2" descr="C:\Users\uvbueva\Desktop\логотип и брендбук\Обновленный логотип\Логотип_СНИИП_кирилическое начертание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07801"/>
            <a:ext cx="1944215" cy="44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4"/>
          <p:cNvGrpSpPr>
            <a:grpSpLocks/>
          </p:cNvGrpSpPr>
          <p:nvPr/>
        </p:nvGrpSpPr>
        <p:grpSpPr bwMode="auto">
          <a:xfrm>
            <a:off x="1047751" y="1422200"/>
            <a:ext cx="6604000" cy="4196756"/>
            <a:chOff x="647564" y="1532890"/>
            <a:chExt cx="7519675" cy="5506505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A82DE54C-3267-43E2-8614-A0AC328C097A}"/>
                </a:ext>
              </a:extLst>
            </p:cNvPr>
            <p:cNvSpPr/>
            <p:nvPr/>
          </p:nvSpPr>
          <p:spPr>
            <a:xfrm>
              <a:off x="782232" y="1532890"/>
              <a:ext cx="7344336" cy="36451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b="1" dirty="0">
                  <a:solidFill>
                    <a:schemeClr val="tx1"/>
                  </a:solidFill>
                </a:rPr>
                <a:t>Комплекс эталонов единиц величин</a:t>
              </a:r>
            </a:p>
          </p:txBody>
        </p:sp>
        <p:grpSp>
          <p:nvGrpSpPr>
            <p:cNvPr id="17" name="Группа 6"/>
            <p:cNvGrpSpPr>
              <a:grpSpLocks/>
            </p:cNvGrpSpPr>
            <p:nvPr/>
          </p:nvGrpSpPr>
          <p:grpSpPr bwMode="auto">
            <a:xfrm>
              <a:off x="775906" y="2384035"/>
              <a:ext cx="2015490" cy="720696"/>
              <a:chOff x="487874" y="1807971"/>
              <a:chExt cx="2015490" cy="720696"/>
            </a:xfrm>
          </p:grpSpPr>
          <p:sp>
            <p:nvSpPr>
              <p:cNvPr id="46" name="Скругленный прямоугольник 17">
                <a:extLst>
                  <a:ext uri="{FF2B5EF4-FFF2-40B4-BE49-F238E27FC236}">
                    <a16:creationId xmlns:a16="http://schemas.microsoft.com/office/drawing/2014/main" xmlns="" id="{5D900BBF-DEED-4B7A-9AD4-EB6B3FC5749D}"/>
                  </a:ext>
                </a:extLst>
              </p:cNvPr>
              <p:cNvSpPr/>
              <p:nvPr/>
            </p:nvSpPr>
            <p:spPr>
              <a:xfrm>
                <a:off x="487873" y="1807971"/>
                <a:ext cx="2015489" cy="720696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CDFE9310-C20C-49F9-83C4-E7DA4F99A577}"/>
                  </a:ext>
                </a:extLst>
              </p:cNvPr>
              <p:cNvSpPr txBox="1"/>
              <p:nvPr/>
            </p:nvSpPr>
            <p:spPr>
              <a:xfrm>
                <a:off x="612598" y="1870459"/>
                <a:ext cx="1726272" cy="60613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Радиометрия сред и источников</a:t>
                </a:r>
              </a:p>
            </p:txBody>
          </p:sp>
        </p:grpSp>
        <p:grpSp>
          <p:nvGrpSpPr>
            <p:cNvPr id="20" name="Группа 7"/>
            <p:cNvGrpSpPr>
              <a:grpSpLocks/>
            </p:cNvGrpSpPr>
            <p:nvPr/>
          </p:nvGrpSpPr>
          <p:grpSpPr bwMode="auto">
            <a:xfrm>
              <a:off x="3563246" y="2276873"/>
              <a:ext cx="2017297" cy="848157"/>
              <a:chOff x="466902" y="1700809"/>
              <a:chExt cx="2017297" cy="848157"/>
            </a:xfrm>
          </p:grpSpPr>
          <p:sp>
            <p:nvSpPr>
              <p:cNvPr id="44" name="Скругленный прямоугольник 20">
                <a:extLst>
                  <a:ext uri="{FF2B5EF4-FFF2-40B4-BE49-F238E27FC236}">
                    <a16:creationId xmlns:a16="http://schemas.microsoft.com/office/drawing/2014/main" xmlns="" id="{42CEEBE2-69B4-4EC6-A738-781037CD69A8}"/>
                  </a:ext>
                </a:extLst>
              </p:cNvPr>
              <p:cNvSpPr/>
              <p:nvPr/>
            </p:nvSpPr>
            <p:spPr>
              <a:xfrm>
                <a:off x="466902" y="1774644"/>
                <a:ext cx="2017297" cy="718612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5A8519ED-0B48-4CAF-9F93-171356A90D2F}"/>
                  </a:ext>
                </a:extLst>
              </p:cNvPr>
              <p:cNvSpPr txBox="1"/>
              <p:nvPr/>
            </p:nvSpPr>
            <p:spPr>
              <a:xfrm>
                <a:off x="611561" y="1700809"/>
                <a:ext cx="1728193" cy="848157"/>
              </a:xfrm>
              <a:prstGeom prst="rect">
                <a:avLst/>
              </a:prstGeom>
              <a:no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Дозиметрия рентгеновского и гамма-излучений</a:t>
                </a:r>
              </a:p>
            </p:txBody>
          </p:sp>
        </p:grpSp>
        <p:grpSp>
          <p:nvGrpSpPr>
            <p:cNvPr id="21" name="Группа 8"/>
            <p:cNvGrpSpPr>
              <a:grpSpLocks/>
            </p:cNvGrpSpPr>
            <p:nvPr/>
          </p:nvGrpSpPr>
          <p:grpSpPr bwMode="auto">
            <a:xfrm>
              <a:off x="6084168" y="2276872"/>
              <a:ext cx="2016224" cy="848157"/>
              <a:chOff x="467544" y="1700808"/>
              <a:chExt cx="2016224" cy="848157"/>
            </a:xfrm>
          </p:grpSpPr>
          <p:sp>
            <p:nvSpPr>
              <p:cNvPr id="42" name="Скругленный прямоугольник 23">
                <a:extLst>
                  <a:ext uri="{FF2B5EF4-FFF2-40B4-BE49-F238E27FC236}">
                    <a16:creationId xmlns:a16="http://schemas.microsoft.com/office/drawing/2014/main" xmlns="" id="{FCE8461C-0806-4C68-8583-39C9D19C867D}"/>
                  </a:ext>
                </a:extLst>
              </p:cNvPr>
              <p:cNvSpPr/>
              <p:nvPr/>
            </p:nvSpPr>
            <p:spPr>
              <a:xfrm>
                <a:off x="468243" y="1774643"/>
                <a:ext cx="2015491" cy="718612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2E09C8B2-FC2C-4ABC-BD8C-066D908209F3}"/>
                  </a:ext>
                </a:extLst>
              </p:cNvPr>
              <p:cNvSpPr txBox="1"/>
              <p:nvPr/>
            </p:nvSpPr>
            <p:spPr>
              <a:xfrm>
                <a:off x="611560" y="1700808"/>
                <a:ext cx="1728192" cy="8481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Дозиметрия нейтронного и бета излучения </a:t>
                </a:r>
              </a:p>
            </p:txBody>
          </p:sp>
        </p:grpSp>
        <p:grpSp>
          <p:nvGrpSpPr>
            <p:cNvPr id="22" name="Группа 9"/>
            <p:cNvGrpSpPr>
              <a:grpSpLocks/>
            </p:cNvGrpSpPr>
            <p:nvPr/>
          </p:nvGrpSpPr>
          <p:grpSpPr bwMode="auto">
            <a:xfrm>
              <a:off x="647564" y="3284983"/>
              <a:ext cx="2376264" cy="2880320"/>
              <a:chOff x="287524" y="1556792"/>
              <a:chExt cx="2376264" cy="993214"/>
            </a:xfrm>
          </p:grpSpPr>
          <p:sp>
            <p:nvSpPr>
              <p:cNvPr id="40" name="Скругленный прямоугольник 26">
                <a:extLst>
                  <a:ext uri="{FF2B5EF4-FFF2-40B4-BE49-F238E27FC236}">
                    <a16:creationId xmlns:a16="http://schemas.microsoft.com/office/drawing/2014/main" xmlns="" id="{40190CD5-D1B3-4739-8672-879EAF0BB563}"/>
                  </a:ext>
                </a:extLst>
              </p:cNvPr>
              <p:cNvSpPr/>
              <p:nvPr/>
            </p:nvSpPr>
            <p:spPr>
              <a:xfrm>
                <a:off x="468285" y="1557124"/>
                <a:ext cx="2015490" cy="992627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4D1F2290-905F-43EA-A334-C07249DACAEA}"/>
                  </a:ext>
                </a:extLst>
              </p:cNvPr>
              <p:cNvSpPr txBox="1"/>
              <p:nvPr/>
            </p:nvSpPr>
            <p:spPr>
              <a:xfrm>
                <a:off x="287524" y="1582981"/>
                <a:ext cx="2377013" cy="8769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Эталоны газовых, аэрозольных и жидких </a:t>
                </a:r>
              </a:p>
              <a:p>
                <a:pPr algn="ctr"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сред</a:t>
                </a:r>
              </a:p>
              <a:p>
                <a:pPr algn="ctr"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Вторичный – ВЭТ-39,</a:t>
                </a:r>
              </a:p>
              <a:p>
                <a:pPr algn="ctr"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РГБ-07.</a:t>
                </a:r>
              </a:p>
              <a:p>
                <a:pPr algn="ctr"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Рабочие:</a:t>
                </a:r>
              </a:p>
              <a:p>
                <a:pPr algn="ctr"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специальные аэроз.ист. </a:t>
                </a:r>
              </a:p>
              <a:p>
                <a:pPr algn="ctr"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САИ,</a:t>
                </a:r>
              </a:p>
              <a:p>
                <a:pPr algn="ctr"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источники ИИ типа</a:t>
                </a:r>
              </a:p>
              <a:p>
                <a:pPr algn="ctr"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С0, П9, ОСГИ</a:t>
                </a:r>
              </a:p>
            </p:txBody>
          </p:sp>
        </p:grpSp>
        <p:grpSp>
          <p:nvGrpSpPr>
            <p:cNvPr id="23" name="Группа 10"/>
            <p:cNvGrpSpPr>
              <a:grpSpLocks/>
            </p:cNvGrpSpPr>
            <p:nvPr/>
          </p:nvGrpSpPr>
          <p:grpSpPr bwMode="auto">
            <a:xfrm>
              <a:off x="6151015" y="3251271"/>
              <a:ext cx="2016224" cy="3066270"/>
              <a:chOff x="534391" y="1518609"/>
              <a:chExt cx="2016224" cy="1026073"/>
            </a:xfrm>
          </p:grpSpPr>
          <p:sp>
            <p:nvSpPr>
              <p:cNvPr id="38" name="Скругленный прямоугольник 29">
                <a:extLst>
                  <a:ext uri="{FF2B5EF4-FFF2-40B4-BE49-F238E27FC236}">
                    <a16:creationId xmlns:a16="http://schemas.microsoft.com/office/drawing/2014/main" xmlns="" id="{71E5F8D3-55CB-4495-BEF2-3C334A9B02A5}"/>
                  </a:ext>
                </a:extLst>
              </p:cNvPr>
              <p:cNvSpPr/>
              <p:nvPr/>
            </p:nvSpPr>
            <p:spPr>
              <a:xfrm>
                <a:off x="535125" y="1518363"/>
                <a:ext cx="2015490" cy="1026010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60ECA43A-A794-4FAC-87EB-198E8EB7D758}"/>
                  </a:ext>
                </a:extLst>
              </p:cNvPr>
              <p:cNvSpPr txBox="1"/>
              <p:nvPr/>
            </p:nvSpPr>
            <p:spPr>
              <a:xfrm>
                <a:off x="612852" y="1592944"/>
                <a:ext cx="1726272" cy="85105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Поверочная установка нейтронного излучения </a:t>
                </a:r>
              </a:p>
              <a:p>
                <a:pPr algn="ctr"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КИС-НРД МБ (нейтронная ветвь)</a:t>
                </a:r>
              </a:p>
              <a:p>
                <a:pPr algn="ctr">
                  <a:defRPr/>
                </a:pPr>
                <a:endParaRPr lang="ru-RU" sz="12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Дозиметрическая установка бета-излучения УПБ-01</a:t>
                </a:r>
              </a:p>
            </p:txBody>
          </p:sp>
        </p:grpSp>
        <p:grpSp>
          <p:nvGrpSpPr>
            <p:cNvPr id="24" name="Группа 11"/>
            <p:cNvGrpSpPr>
              <a:grpSpLocks/>
            </p:cNvGrpSpPr>
            <p:nvPr/>
          </p:nvGrpSpPr>
          <p:grpSpPr bwMode="auto">
            <a:xfrm>
              <a:off x="3492749" y="3294276"/>
              <a:ext cx="2302901" cy="3745119"/>
              <a:chOff x="324397" y="1556994"/>
              <a:chExt cx="2302901" cy="1291421"/>
            </a:xfrm>
          </p:grpSpPr>
          <p:sp>
            <p:nvSpPr>
              <p:cNvPr id="36" name="Скругленный прямоугольник 32">
                <a:extLst>
                  <a:ext uri="{FF2B5EF4-FFF2-40B4-BE49-F238E27FC236}">
                    <a16:creationId xmlns:a16="http://schemas.microsoft.com/office/drawing/2014/main" xmlns="" id="{FC69C50C-015F-47D4-8453-57F713F1CBAE}"/>
                  </a:ext>
                </a:extLst>
              </p:cNvPr>
              <p:cNvSpPr/>
              <p:nvPr/>
            </p:nvSpPr>
            <p:spPr>
              <a:xfrm>
                <a:off x="324397" y="1556994"/>
                <a:ext cx="2302901" cy="1291421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2BC712F8-AB1A-4ECC-A346-5A07F2FFF228}"/>
                  </a:ext>
                </a:extLst>
              </p:cNvPr>
              <p:cNvSpPr txBox="1"/>
              <p:nvPr/>
            </p:nvSpPr>
            <p:spPr>
              <a:xfrm>
                <a:off x="396701" y="1556994"/>
                <a:ext cx="2085987" cy="12114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Поверочные установки рентгеновского излучения: </a:t>
                </a:r>
              </a:p>
              <a:p>
                <a:pPr marL="228600" indent="-228600">
                  <a:buFontTx/>
                  <a:buAutoNum type="arabicPeriod"/>
                  <a:defRPr/>
                </a:pPr>
                <a:r>
                  <a:rPr lang="ru-RU" sz="1200" b="1" dirty="0" smtClean="0">
                    <a:solidFill>
                      <a:schemeClr val="tx1"/>
                    </a:solidFill>
                  </a:rPr>
                  <a:t>УПДРИ-1</a:t>
                </a:r>
                <a:endParaRPr lang="ru-RU" sz="12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ru-RU" sz="1200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Дозиметрические установки гамма-излучения:</a:t>
                </a:r>
              </a:p>
              <a:p>
                <a:pPr marL="228600" indent="-228600">
                  <a:buFontTx/>
                  <a:buAutoNum type="arabicPeriod"/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УПГД-1</a:t>
                </a:r>
              </a:p>
              <a:p>
                <a:pPr marL="228600" indent="-228600">
                  <a:buFontTx/>
                  <a:buAutoNum type="arabicPeriod"/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УПГД-1М</a:t>
                </a:r>
              </a:p>
              <a:p>
                <a:pPr marL="228600" indent="-228600">
                  <a:buFontTx/>
                  <a:buAutoNum type="arabicPeriod"/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УПГ-02</a:t>
                </a:r>
              </a:p>
              <a:p>
                <a:pPr marL="228600" indent="-228600">
                  <a:buFontTx/>
                  <a:buAutoNum type="arabicPeriod"/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КИС-НРД МБ</a:t>
                </a:r>
                <a:br>
                  <a:rPr lang="ru-RU" sz="1200" b="1" dirty="0">
                    <a:solidFill>
                      <a:schemeClr val="tx1"/>
                    </a:solidFill>
                  </a:rPr>
                </a:br>
                <a:r>
                  <a:rPr lang="ru-RU" sz="1200" b="1" dirty="0">
                    <a:solidFill>
                      <a:schemeClr val="tx1"/>
                    </a:solidFill>
                  </a:rPr>
                  <a:t>(гамма ветвь) </a:t>
                </a:r>
              </a:p>
              <a:p>
                <a:pPr marL="228600" indent="-228600">
                  <a:buFontTx/>
                  <a:buAutoNum type="arabicPeriod"/>
                  <a:defRPr/>
                </a:pPr>
                <a:r>
                  <a:rPr lang="ru-RU" sz="1200" b="1" dirty="0">
                    <a:solidFill>
                      <a:schemeClr val="tx1"/>
                    </a:solidFill>
                  </a:rPr>
                  <a:t>УТК-01-78</a:t>
                </a:r>
              </a:p>
            </p:txBody>
          </p:sp>
        </p:grpSp>
        <p:cxnSp>
          <p:nvCxnSpPr>
            <p:cNvPr id="25" name="Прямая со стрелкой 24">
              <a:extLst>
                <a:ext uri="{FF2B5EF4-FFF2-40B4-BE49-F238E27FC236}">
                  <a16:creationId xmlns:a16="http://schemas.microsoft.com/office/drawing/2014/main" xmlns="" id="{558DD6F4-B281-45C1-8413-BCE55C4F3A85}"/>
                </a:ext>
              </a:extLst>
            </p:cNvPr>
            <p:cNvCxnSpPr/>
            <p:nvPr/>
          </p:nvCxnSpPr>
          <p:spPr>
            <a:xfrm>
              <a:off x="4454399" y="1944534"/>
              <a:ext cx="0" cy="40409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xmlns="" id="{CDFD2560-DA0C-4E84-A1F1-F32389C25666}"/>
                </a:ext>
              </a:extLst>
            </p:cNvPr>
            <p:cNvCxnSpPr/>
            <p:nvPr/>
          </p:nvCxnSpPr>
          <p:spPr>
            <a:xfrm>
              <a:off x="4483321" y="3069320"/>
              <a:ext cx="0" cy="21662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xmlns="" id="{343C68C8-92B7-4078-8EB0-352C8E8A0755}"/>
                </a:ext>
              </a:extLst>
            </p:cNvPr>
            <p:cNvCxnSpPr/>
            <p:nvPr/>
          </p:nvCxnSpPr>
          <p:spPr>
            <a:xfrm>
              <a:off x="1762863" y="3104731"/>
              <a:ext cx="0" cy="21662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>
              <a:extLst>
                <a:ext uri="{FF2B5EF4-FFF2-40B4-BE49-F238E27FC236}">
                  <a16:creationId xmlns:a16="http://schemas.microsoft.com/office/drawing/2014/main" xmlns="" id="{EEE1E679-2A88-47B7-B097-4D3666FE9DBC}"/>
                </a:ext>
              </a:extLst>
            </p:cNvPr>
            <p:cNvCxnSpPr>
              <a:stCxn id="16" idx="2"/>
            </p:cNvCxnSpPr>
            <p:nvPr/>
          </p:nvCxnSpPr>
          <p:spPr>
            <a:xfrm flipH="1">
              <a:off x="1761958" y="1897402"/>
              <a:ext cx="2691537" cy="33327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xmlns="" id="{587BB2CE-2674-4CB2-B63D-B222C7B24388}"/>
                </a:ext>
              </a:extLst>
            </p:cNvPr>
            <p:cNvCxnSpPr>
              <a:stCxn id="16" idx="2"/>
            </p:cNvCxnSpPr>
            <p:nvPr/>
          </p:nvCxnSpPr>
          <p:spPr>
            <a:xfrm>
              <a:off x="4453495" y="1897402"/>
              <a:ext cx="3069329" cy="33327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>
              <a:extLst>
                <a:ext uri="{FF2B5EF4-FFF2-40B4-BE49-F238E27FC236}">
                  <a16:creationId xmlns:a16="http://schemas.microsoft.com/office/drawing/2014/main" xmlns="" id="{69E16746-1A7A-4F23-81DC-58BBD75ED1D9}"/>
                </a:ext>
              </a:extLst>
            </p:cNvPr>
            <p:cNvCxnSpPr/>
            <p:nvPr/>
          </p:nvCxnSpPr>
          <p:spPr>
            <a:xfrm>
              <a:off x="7164014" y="3077652"/>
              <a:ext cx="0" cy="21662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64A27848-8B1F-436A-851F-38AC9ABDED5D}"/>
              </a:ext>
            </a:extLst>
          </p:cNvPr>
          <p:cNvSpPr/>
          <p:nvPr/>
        </p:nvSpPr>
        <p:spPr>
          <a:xfrm>
            <a:off x="757983" y="935038"/>
            <a:ext cx="7345363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Отдел метрологии ЦМИ АО «СНИИП» </a:t>
            </a:r>
          </a:p>
        </p:txBody>
      </p:sp>
      <p:grpSp>
        <p:nvGrpSpPr>
          <p:cNvPr id="49" name="Группа 31"/>
          <p:cNvGrpSpPr>
            <a:grpSpLocks/>
          </p:cNvGrpSpPr>
          <p:nvPr/>
        </p:nvGrpSpPr>
        <p:grpSpPr bwMode="auto">
          <a:xfrm>
            <a:off x="6140450" y="5014913"/>
            <a:ext cx="1381125" cy="1277937"/>
            <a:chOff x="2674841" y="2114550"/>
            <a:chExt cx="968299" cy="908083"/>
          </a:xfrm>
        </p:grpSpPr>
        <p:sp>
          <p:nvSpPr>
            <p:cNvPr id="50" name="Шестиугольник 49">
              <a:extLst>
                <a:ext uri="{FF2B5EF4-FFF2-40B4-BE49-F238E27FC236}">
                  <a16:creationId xmlns:a16="http://schemas.microsoft.com/office/drawing/2014/main" xmlns="" id="{F864C29D-6980-42EB-81ED-C19E6A1AAD81}"/>
                </a:ext>
              </a:extLst>
            </p:cNvPr>
            <p:cNvSpPr/>
            <p:nvPr/>
          </p:nvSpPr>
          <p:spPr>
            <a:xfrm>
              <a:off x="3498452" y="2924493"/>
              <a:ext cx="113525" cy="98140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Шестиугольник 50">
              <a:extLst>
                <a:ext uri="{FF2B5EF4-FFF2-40B4-BE49-F238E27FC236}">
                  <a16:creationId xmlns:a16="http://schemas.microsoft.com/office/drawing/2014/main" xmlns="" id="{56BF3D35-C436-423C-AC4A-CCBA4F13DF6F}"/>
                </a:ext>
              </a:extLst>
            </p:cNvPr>
            <p:cNvSpPr/>
            <p:nvPr/>
          </p:nvSpPr>
          <p:spPr>
            <a:xfrm>
              <a:off x="2674841" y="2114550"/>
              <a:ext cx="968299" cy="834760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Шестиугольник 51">
              <a:extLst>
                <a:ext uri="{FF2B5EF4-FFF2-40B4-BE49-F238E27FC236}">
                  <a16:creationId xmlns:a16="http://schemas.microsoft.com/office/drawing/2014/main" xmlns="" id="{8BADB6CE-6872-4D09-AC6B-BF23B9A85655}"/>
                </a:ext>
              </a:extLst>
            </p:cNvPr>
            <p:cNvSpPr/>
            <p:nvPr/>
          </p:nvSpPr>
          <p:spPr>
            <a:xfrm>
              <a:off x="3330391" y="2834248"/>
              <a:ext cx="113525" cy="97013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3" name="Группа 35"/>
          <p:cNvGrpSpPr>
            <a:grpSpLocks/>
          </p:cNvGrpSpPr>
          <p:nvPr/>
        </p:nvGrpSpPr>
        <p:grpSpPr bwMode="auto">
          <a:xfrm>
            <a:off x="7315200" y="4381500"/>
            <a:ext cx="1430338" cy="1308100"/>
            <a:chOff x="1697055" y="3930608"/>
            <a:chExt cx="1501416" cy="1418768"/>
          </a:xfrm>
        </p:grpSpPr>
        <p:sp>
          <p:nvSpPr>
            <p:cNvPr id="54" name="Шестиугольник 53">
              <a:extLst>
                <a:ext uri="{FF2B5EF4-FFF2-40B4-BE49-F238E27FC236}">
                  <a16:creationId xmlns:a16="http://schemas.microsoft.com/office/drawing/2014/main" xmlns="" id="{EC11D819-6CFD-4212-BABC-EFD6FE44EDEA}"/>
                </a:ext>
              </a:extLst>
            </p:cNvPr>
            <p:cNvSpPr/>
            <p:nvPr/>
          </p:nvSpPr>
          <p:spPr>
            <a:xfrm>
              <a:off x="2981841" y="5196136"/>
              <a:ext cx="178303" cy="153240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Шестиугольник 54">
              <a:extLst>
                <a:ext uri="{FF2B5EF4-FFF2-40B4-BE49-F238E27FC236}">
                  <a16:creationId xmlns:a16="http://schemas.microsoft.com/office/drawing/2014/main" xmlns="" id="{E936A6F9-01EC-4A43-8C1A-61BEDFB97697}"/>
                </a:ext>
              </a:extLst>
            </p:cNvPr>
            <p:cNvSpPr/>
            <p:nvPr/>
          </p:nvSpPr>
          <p:spPr>
            <a:xfrm>
              <a:off x="1697055" y="3930608"/>
              <a:ext cx="1501416" cy="1293077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Шестиугольник 55">
              <a:extLst>
                <a:ext uri="{FF2B5EF4-FFF2-40B4-BE49-F238E27FC236}">
                  <a16:creationId xmlns:a16="http://schemas.microsoft.com/office/drawing/2014/main" xmlns="" id="{AB0E20CE-1775-4FA7-B240-6E39D509C91F}"/>
                </a:ext>
              </a:extLst>
            </p:cNvPr>
            <p:cNvSpPr/>
            <p:nvPr/>
          </p:nvSpPr>
          <p:spPr>
            <a:xfrm>
              <a:off x="2716884" y="5051504"/>
              <a:ext cx="178304" cy="154963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723A4413-D7C5-4B9B-ADE0-82898E1835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70" y="4741887"/>
            <a:ext cx="2447925" cy="1362075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0644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0296" y="6237312"/>
            <a:ext cx="2895600" cy="365125"/>
          </a:xfrm>
        </p:spPr>
        <p:txBody>
          <a:bodyPr/>
          <a:lstStyle/>
          <a:p>
            <a:pPr algn="l"/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СОЗДАВАЯ БЕЗОПАСНОЕ БУДУЩЕЕ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FuturaFuturis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584" y="623731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37771" y="6309320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accent1">
                    <a:lumMod val="75000"/>
                  </a:schemeClr>
                </a:solidFill>
                <a:latin typeface="FuturaFuturisLight" pitchFamily="34" charset="0"/>
              </a:rPr>
              <a:t>АО «СНИИП»</a:t>
            </a:r>
            <a:endParaRPr lang="ru-RU" sz="800" dirty="0">
              <a:solidFill>
                <a:schemeClr val="accent1">
                  <a:lumMod val="75000"/>
                </a:schemeClr>
              </a:solidFill>
              <a:latin typeface="FuturaFuturisLight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27584" y="912248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ижний колонтитул 4"/>
          <p:cNvSpPr txBox="1">
            <a:spLocks/>
          </p:cNvSpPr>
          <p:nvPr/>
        </p:nvSpPr>
        <p:spPr>
          <a:xfrm>
            <a:off x="5549461" y="4751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en-US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эталонов ОМ ЦМИ</a:t>
            </a:r>
            <a:endParaRPr lang="ru-RU" sz="1050" dirty="0">
              <a:solidFill>
                <a:srgbClr val="0070C0"/>
              </a:solidFill>
              <a:latin typeface="FuturaFuturis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063" y="1124744"/>
            <a:ext cx="7946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Эталонная</a:t>
            </a:r>
            <a:r>
              <a:rPr lang="ru-RU" sz="2000" dirty="0"/>
              <a:t>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оснащенность ОМ</a:t>
            </a:r>
            <a:r>
              <a:rPr lang="ru-RU" sz="2000" dirty="0"/>
              <a:t>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ЦМИ АО «СНИИП»</a:t>
            </a:r>
          </a:p>
        </p:txBody>
      </p:sp>
      <p:pic>
        <p:nvPicPr>
          <p:cNvPr id="3074" name="Picture 2" descr="C:\Users\uvbueva\Desktop\логотип и брендбук\Обновленный логотип\Логотип_СНИИП_кирилическое начертание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07801"/>
            <a:ext cx="1944215" cy="44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24854"/>
            <a:ext cx="7429500" cy="460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38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0296" y="6237312"/>
            <a:ext cx="2895600" cy="365125"/>
          </a:xfrm>
        </p:spPr>
        <p:txBody>
          <a:bodyPr/>
          <a:lstStyle/>
          <a:p>
            <a:pPr algn="l"/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СОЗДАВАЯ БЕЗОПАСНОЕ БУДУЩЕЕ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FuturaFuturis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584" y="623731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37771" y="6309320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accent1">
                    <a:lumMod val="75000"/>
                  </a:schemeClr>
                </a:solidFill>
                <a:latin typeface="FuturaFuturisLight" pitchFamily="34" charset="0"/>
              </a:rPr>
              <a:t>АО «СНИИП»</a:t>
            </a:r>
            <a:endParaRPr lang="ru-RU" sz="800" dirty="0">
              <a:solidFill>
                <a:schemeClr val="accent1">
                  <a:lumMod val="75000"/>
                </a:schemeClr>
              </a:solidFill>
              <a:latin typeface="FuturaFuturisLight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27584" y="912248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ижний колонтитул 4"/>
          <p:cNvSpPr txBox="1">
            <a:spLocks/>
          </p:cNvSpPr>
          <p:nvPr/>
        </p:nvSpPr>
        <p:spPr>
          <a:xfrm>
            <a:off x="5549461" y="4751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altLang="en-US" sz="10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эталонов ОМ ЦМИ</a:t>
            </a:r>
            <a:endParaRPr lang="ru-RU" sz="1050" dirty="0">
              <a:solidFill>
                <a:srgbClr val="0070C0"/>
              </a:solidFill>
              <a:latin typeface="FuturaFuturis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063" y="1124744"/>
            <a:ext cx="7946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Эталонная</a:t>
            </a:r>
            <a:r>
              <a:rPr lang="ru-RU" sz="2000" dirty="0"/>
              <a:t>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оснащенность ОМ</a:t>
            </a:r>
            <a:r>
              <a:rPr lang="ru-RU" sz="2000" dirty="0"/>
              <a:t>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</a:rPr>
              <a:t>ЦМИ АО «СНИИП»</a:t>
            </a:r>
          </a:p>
        </p:txBody>
      </p:sp>
      <p:pic>
        <p:nvPicPr>
          <p:cNvPr id="3074" name="Picture 2" descr="C:\Users\uvbueva\Desktop\логотип и брендбук\Обновленный логотип\Логотип_СНИИП_кирилическое начертание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07801"/>
            <a:ext cx="1944215" cy="44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524854"/>
            <a:ext cx="7307783" cy="46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5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0296" y="6237312"/>
            <a:ext cx="2895600" cy="365125"/>
          </a:xfrm>
        </p:spPr>
        <p:txBody>
          <a:bodyPr/>
          <a:lstStyle/>
          <a:p>
            <a:pPr algn="l"/>
            <a:r>
              <a:rPr lang="ru-RU" sz="1050" dirty="0" smtClean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СОЗДАВАЯ БЕЗОПАСНОЕ БУДУЩЕЕ</a:t>
            </a:r>
            <a:endParaRPr lang="ru-RU" sz="1050" dirty="0">
              <a:solidFill>
                <a:schemeClr val="accent1">
                  <a:lumMod val="75000"/>
                </a:schemeClr>
              </a:solidFill>
              <a:latin typeface="FuturaFuturis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584" y="623731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37771" y="6309320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accent1">
                    <a:lumMod val="75000"/>
                  </a:schemeClr>
                </a:solidFill>
                <a:latin typeface="FuturaFuturisLight" pitchFamily="34" charset="0"/>
              </a:rPr>
              <a:t>АО «СНИИП»</a:t>
            </a:r>
            <a:endParaRPr lang="ru-RU" sz="800" dirty="0">
              <a:solidFill>
                <a:schemeClr val="accent1">
                  <a:lumMod val="75000"/>
                </a:schemeClr>
              </a:solidFill>
              <a:latin typeface="FuturaFuturisLight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27584" y="912248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ижний колонтитул 4"/>
          <p:cNvSpPr txBox="1">
            <a:spLocks/>
          </p:cNvSpPr>
          <p:nvPr/>
        </p:nvSpPr>
        <p:spPr>
          <a:xfrm>
            <a:off x="5549461" y="4751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FuturaFuturis" pitchFamily="34" charset="0"/>
              </a:rPr>
              <a:t>Динамика развития Центра метрологии и испытаний</a:t>
            </a:r>
          </a:p>
        </p:txBody>
      </p:sp>
      <p:pic>
        <p:nvPicPr>
          <p:cNvPr id="3074" name="Picture 2" descr="C:\Users\uvbueva\Desktop\логотип и брендбук\Обновленный логотип\Логотип_СНИИП_кирилическое начертание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07801"/>
            <a:ext cx="1944215" cy="44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20344" y="2926584"/>
            <a:ext cx="2240088" cy="1785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эталона объемной активности йода-131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1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рабочего эталона объемной активности (ОА) и эквивалентной равновесной объемной активности (ЭРОА) радона.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9156" y="1618534"/>
            <a:ext cx="2210541" cy="83939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метрологического и испытательного оборудования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83396" y="1598206"/>
            <a:ext cx="1982156" cy="8393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Техническое оснащение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81162" y="1624059"/>
            <a:ext cx="2161634" cy="8338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новых видов  метрологического оборудования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5536" y="2926861"/>
            <a:ext cx="2592288" cy="17851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установок дозиметрических</a:t>
            </a:r>
            <a:br>
              <a:rPr lang="ru-RU" sz="11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(УПГ-02</a:t>
            </a:r>
            <a:r>
              <a:rPr lang="ru-RU" sz="11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КИС-НРД-МБ, УПГД-1, </a:t>
            </a:r>
            <a:r>
              <a:rPr lang="ru-RU" sz="11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УПГД-1М);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</a:t>
            </a:r>
            <a:r>
              <a:rPr lang="ru-RU" sz="11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испытательного </a:t>
            </a:r>
            <a:r>
              <a:rPr lang="ru-RU" sz="11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оборудования: термобарокамер </a:t>
            </a:r>
            <a:r>
              <a:rPr lang="en-US" sz="11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TBV-2000</a:t>
            </a:r>
            <a:r>
              <a:rPr lang="ru-RU" sz="11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STBV 1000-IV</a:t>
            </a:r>
            <a:r>
              <a:rPr lang="ru-RU" sz="11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климатических камер КТК-3000, </a:t>
            </a:r>
            <a:r>
              <a:rPr lang="en-US" sz="11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HKSN</a:t>
            </a:r>
            <a:r>
              <a:rPr lang="ru-RU" sz="11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-75/50</a:t>
            </a:r>
            <a:endParaRPr lang="ru-RU" sz="11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15952" y="2901199"/>
            <a:ext cx="2376264" cy="1785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1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Камера пыли 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ru-RU" sz="11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Камера дождя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</a:t>
            </a:r>
            <a:r>
              <a:rPr lang="ru-RU" sz="11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обеспечения и поддержания требуемых климатических условий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бесперебойного электропитания установки </a:t>
            </a:r>
            <a:r>
              <a:rPr lang="ru-RU" sz="11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УПДРИ-01</a:t>
            </a:r>
            <a:endParaRPr lang="ru-RU" sz="1100" b="1" i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30062" y="5018494"/>
            <a:ext cx="1982156" cy="8178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Оснащение радиометрическим и спектрометрическим оборудованием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84493" y="4980143"/>
            <a:ext cx="4358304" cy="1107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Вакуумный Альфа-спектрометрический комплекс полупроводниковый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Радиометр </a:t>
            </a:r>
            <a:r>
              <a:rPr lang="en-US" sz="11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RKS-18R </a:t>
            </a:r>
            <a:r>
              <a:rPr lang="ru-RU" sz="11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низкофоновый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Гамма-спектрометр на основе особо чистого германия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Бета-спектрометрический комплекс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343C68C8-92B7-4078-8EB0-352C8E8A0755}"/>
              </a:ext>
            </a:extLst>
          </p:cNvPr>
          <p:cNvCxnSpPr/>
          <p:nvPr/>
        </p:nvCxnSpPr>
        <p:spPr bwMode="auto">
          <a:xfrm>
            <a:off x="1564426" y="2523433"/>
            <a:ext cx="0" cy="3531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66359" y="1042401"/>
            <a:ext cx="773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ctr" defTabSz="455613" eaLnBrk="0" hangingPunct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i="1" u="sng" dirty="0">
                <a:solidFill>
                  <a:schemeClr val="accent6">
                    <a:lumMod val="50000"/>
                  </a:schemeClr>
                </a:solidFill>
              </a:rPr>
              <a:t>Перспективы развития эталонной базы АО «СНИИП»</a:t>
            </a:r>
            <a:endParaRPr lang="ru-RU" altLang="en-US" sz="2000" b="1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343C68C8-92B7-4078-8EB0-352C8E8A0755}"/>
              </a:ext>
            </a:extLst>
          </p:cNvPr>
          <p:cNvCxnSpPr/>
          <p:nvPr/>
        </p:nvCxnSpPr>
        <p:spPr bwMode="auto">
          <a:xfrm>
            <a:off x="2987824" y="5461807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343C68C8-92B7-4078-8EB0-352C8E8A0755}"/>
              </a:ext>
            </a:extLst>
          </p:cNvPr>
          <p:cNvCxnSpPr/>
          <p:nvPr/>
        </p:nvCxnSpPr>
        <p:spPr bwMode="auto">
          <a:xfrm>
            <a:off x="7261979" y="2523432"/>
            <a:ext cx="0" cy="3531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xmlns="" id="{343C68C8-92B7-4078-8EB0-352C8E8A0755}"/>
              </a:ext>
            </a:extLst>
          </p:cNvPr>
          <p:cNvCxnSpPr/>
          <p:nvPr/>
        </p:nvCxnSpPr>
        <p:spPr bwMode="auto">
          <a:xfrm>
            <a:off x="4516511" y="2523431"/>
            <a:ext cx="0" cy="3531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4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B3C71C1D58544A8EAFCD209AEE8CEE" ma:contentTypeVersion="0" ma:contentTypeDescription="Создание документа." ma:contentTypeScope="" ma:versionID="9d66495d67593312f6436318a7e4260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103299-FC05-4127-8A3B-A327027C64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47A35B-7DB4-46B3-B79B-349C028D08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4A6DC11-991E-4061-8EDC-C644159969D7}">
  <ds:schemaRefs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770</Words>
  <Application>Microsoft Office PowerPoint</Application>
  <PresentationFormat>Экран (4:3)</PresentationFormat>
  <Paragraphs>147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FuturaFuturis</vt:lpstr>
      <vt:lpstr>FuturaFuturisLight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Митричев</dc:creator>
  <cp:lastModifiedBy>User</cp:lastModifiedBy>
  <cp:revision>38</cp:revision>
  <dcterms:created xsi:type="dcterms:W3CDTF">2016-12-28T08:05:19Z</dcterms:created>
  <dcterms:modified xsi:type="dcterms:W3CDTF">2019-10-21T17:48:46Z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0x0101008AB3C71C1D58544A8EAFCD209AEE8CEE</vt:lpwstr>
  </property>
</Properties>
</file>